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E4C"/>
    <a:srgbClr val="18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61355-5C6A-65BE-E968-C0373AA0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D1D5D2-316D-53EF-C7F5-9103BD76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58911-AA7B-4B8D-D313-962B2C2B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50478B-E2BD-F27D-B58F-245911EA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BA56A-5C0A-9BDA-26BD-DFE2F8F3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3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D5E39-8702-FF31-52D8-E4D73168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23C83A-206C-8B00-6F4E-C55E4BD4C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50202-7B62-3DCA-9891-6B852A48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50F67-3461-DFFC-2B2B-919418F2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69FB55-9DE0-24D2-8FC7-76BF2A8B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8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233A25-8B53-46BA-A8A7-60E1FD9D5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FB7C0E-6F25-C4DF-BFFF-291B603A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21F4A-EA77-2512-9BE5-906F937C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313DC-B120-F3BF-20FB-4D84A95A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45D1-B5DD-D253-9E9A-F97A677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3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3314-9DD7-2ACE-70E1-E2F4DC19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1DC5F-CDAD-8832-EDDC-4996F209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06ECD-8DDC-B872-5321-3E46BC74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87050-C1F8-C701-2771-32282632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BAA11-ED29-AF8B-FD28-C7367710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60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302E1-A41E-C8B8-B7C3-58BED5FE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AE6A4C-B01B-5D68-4AD3-5C61C9C7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0204D-38E2-F1D1-EFDC-0BB14795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EB0F5-F2B4-8419-6137-9EC2C558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2FD6E-9E60-9947-0618-BEED550F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39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B3A32-6547-873C-F85E-79E8BF45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642C3-B0DC-C702-05D8-E64DD60BC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75B542-7AE7-951C-ECCE-2A6147073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A56263-AB4A-B12D-7968-64846668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1819AF-EFDE-985D-BCB4-CF2C3907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2D2A33-F862-E4DB-5467-BC76DFB5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24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53FFF-88C2-E29D-C86A-01AB0532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CEA10-F263-3855-7205-4418D3D4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1B2AEA-C7AB-8A08-DE51-AF37F481C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BFEE47-B7C7-A943-437C-E18A74457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5420B3-7EE9-A5B9-863C-44F587C0E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B47FBA-38A1-4484-9086-728F0C3B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DC298D-B230-B5A4-DBC6-BB222036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966D2A-EC13-033C-602E-FE8B865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6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340D-C30C-F1DA-E001-140FF252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433D07-C457-AF25-0212-57384C90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57C75C-4BCB-86E1-0D0C-BD9C99C4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D0C657-D996-A5B2-5DFA-5AAE96CF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25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F57388-9C6C-666B-BA15-2C2FDFE8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41DE7-29ED-ECBA-53D0-8C3ABC77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D40075-48CC-A815-3046-D6C8120B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5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6D5AA-008A-F2C5-8F6F-A2BE64C4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F2593-5257-3110-2CCF-93AA9538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6739B6-6AA9-6A30-096E-2D3723E9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A4A76-67DB-76CE-0044-B452C64B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B71966-C827-8F53-B7CB-C945D54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FDD840-9510-7CDE-7D1D-2623DE4C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3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5FDD9-FCD1-9255-E6F8-C93D3BC2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2F40F1-8E5A-68BB-8C89-A9B410396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F22EA-131E-2E77-A9B0-5775D03E9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E651CD-464E-5B17-C1C7-02AF813C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D2CDD-496E-972F-7714-707A40B8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D49A64-F266-12FA-C76E-4FD65EA8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1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FCA98D-6470-27B1-989C-77E62C07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02D67-F8C1-E5F4-77F0-4DF317DC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839DB-7D57-D111-46B5-7CAF16B0D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E2D2-2C73-47BD-92A9-2F45A32FAC09}" type="datetimeFigureOut">
              <a:rPr lang="es-MX" smtClean="0"/>
              <a:t>2025/08/13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955F1-B950-8AED-048A-ABC59689A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AA996-4D25-E8FE-94D9-5C7625A7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D1AB-D065-4FF9-895F-D0D3F05F4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7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2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262585-9A5F-CA2E-8135-EA0F50330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5781"/>
          <a:stretch>
            <a:fillRect/>
          </a:stretch>
        </p:blipFill>
        <p:spPr bwMode="auto">
          <a:xfrm>
            <a:off x="558680" y="504031"/>
            <a:ext cx="11074639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E7BE74F-52B8-2256-7DC4-3F2252B56D1C}"/>
              </a:ext>
            </a:extLst>
          </p:cNvPr>
          <p:cNvSpPr/>
          <p:nvPr/>
        </p:nvSpPr>
        <p:spPr>
          <a:xfrm>
            <a:off x="3103959" y="0"/>
            <a:ext cx="5984082" cy="6858000"/>
          </a:xfrm>
          <a:prstGeom prst="rect">
            <a:avLst/>
          </a:prstGeom>
          <a:solidFill>
            <a:srgbClr val="18353E">
              <a:alpha val="6078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B79DBDC-5EF7-9B77-83C1-F4DA830C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34" y="1537647"/>
            <a:ext cx="4428332" cy="14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442D582-1A1F-3923-B1A3-10B68EEB4B14}"/>
              </a:ext>
            </a:extLst>
          </p:cNvPr>
          <p:cNvSpPr txBox="1"/>
          <p:nvPr/>
        </p:nvSpPr>
        <p:spPr>
          <a:xfrm>
            <a:off x="3381828" y="3619547"/>
            <a:ext cx="5428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CATÁLOGO DE TELAS INDUSTRIALES</a:t>
            </a:r>
            <a:br>
              <a:rPr lang="es-MX" sz="2800" b="1" dirty="0">
                <a:solidFill>
                  <a:schemeClr val="bg1"/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>SEPTIEMBRE 2024 – AGOSTO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6D8008-26EE-8EB5-9120-78267433949D}"/>
              </a:ext>
            </a:extLst>
          </p:cNvPr>
          <p:cNvSpPr txBox="1"/>
          <p:nvPr/>
        </p:nvSpPr>
        <p:spPr>
          <a:xfrm>
            <a:off x="3381829" y="5163796"/>
            <a:ext cx="542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Innovación en cada fibra: soluciones textiles de alto desempeño para aplicaciones industriales exigentes</a:t>
            </a:r>
          </a:p>
        </p:txBody>
      </p:sp>
    </p:spTree>
    <p:extLst>
      <p:ext uri="{BB962C8B-B14F-4D97-AF65-F5344CB8AC3E}">
        <p14:creationId xmlns:p14="http://schemas.microsoft.com/office/powerpoint/2010/main" val="315108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D87F7-A805-4319-82D6-DD82111AE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la de poliéster ¿Qué es? ¿Para qué utilizarla? Ventajas y desventajas">
            <a:extLst>
              <a:ext uri="{FF2B5EF4-FFF2-40B4-BE49-F238E27FC236}">
                <a16:creationId xmlns:a16="http://schemas.microsoft.com/office/drawing/2014/main" id="{3BF3F7D2-BB19-1B33-B4A7-2771C823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7"/>
          <a:stretch>
            <a:fillRect/>
          </a:stretch>
        </p:blipFill>
        <p:spPr bwMode="auto">
          <a:xfrm>
            <a:off x="3076577" y="1825624"/>
            <a:ext cx="2858401" cy="28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B73708-0FC3-BDC1-EF30-A6AD30D6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Geotextil (poliéster no tejido)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B74B6-5263-1D6E-CC01-8FFB994A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poliéster</a:t>
            </a:r>
          </a:p>
          <a:p>
            <a:r>
              <a:rPr lang="es-MX" b="1" dirty="0"/>
              <a:t>Peso por m²:</a:t>
            </a:r>
            <a:r>
              <a:rPr lang="es-MX" dirty="0"/>
              <a:t> 350 g/m²</a:t>
            </a:r>
          </a:p>
          <a:p>
            <a:r>
              <a:rPr lang="es-MX" b="1" dirty="0"/>
              <a:t>Grosor:</a:t>
            </a:r>
            <a:r>
              <a:rPr lang="es-MX" dirty="0"/>
              <a:t> 2.5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2,200 N / 5 cm</a:t>
            </a:r>
          </a:p>
          <a:p>
            <a:r>
              <a:rPr lang="es-MX" b="1" dirty="0"/>
              <a:t>Permeabilidad al agua:</a:t>
            </a:r>
            <a:r>
              <a:rPr lang="es-MX" dirty="0"/>
              <a:t> 90 L/m²/s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Anti-UV, resistente a microorganismos</a:t>
            </a:r>
          </a:p>
          <a:p>
            <a:r>
              <a:rPr lang="es-MX" dirty="0"/>
              <a:t>Descripción técnica: Usado en agricultura e ingeniería para estabilizar o separar suelos.</a:t>
            </a:r>
          </a:p>
          <a:p>
            <a:r>
              <a:rPr lang="es-MX" dirty="0"/>
              <a:t>Aplicaciones: Construcción, drenajes, agricultura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13F717-4E8E-6EF0-379C-7BDE22A2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49719D-1C98-4EF1-9556-038281DF0BAB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338091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0B79-A6EB-7BEA-A851-BEC744E9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las y tejidos">
            <a:extLst>
              <a:ext uri="{FF2B5EF4-FFF2-40B4-BE49-F238E27FC236}">
                <a16:creationId xmlns:a16="http://schemas.microsoft.com/office/drawing/2014/main" id="{BD5DB3FA-DC39-2A6E-9D37-1C2777358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48"/>
          <a:stretch>
            <a:fillRect/>
          </a:stretch>
        </p:blipFill>
        <p:spPr bwMode="auto">
          <a:xfrm>
            <a:off x="3076578" y="1825624"/>
            <a:ext cx="2858400" cy="28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A0CCF-50E0-7500-C1F5-44B87007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Telas técnicas </a:t>
            </a:r>
            <a:r>
              <a:rPr lang="es-MX" b="1" dirty="0" err="1"/>
              <a:t>multi-capa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95E1C-E036-E9B2-2A20-2BAD4645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Capa externa de poliéster, membrana intermedia de PU, recubrimiento interno de teflón</a:t>
            </a:r>
          </a:p>
          <a:p>
            <a:r>
              <a:rPr lang="es-MX" b="1" dirty="0"/>
              <a:t>Peso por m²:</a:t>
            </a:r>
            <a:r>
              <a:rPr lang="es-MX" dirty="0"/>
              <a:t> 420 g/m²</a:t>
            </a:r>
          </a:p>
          <a:p>
            <a:r>
              <a:rPr lang="es-MX" b="1" dirty="0"/>
              <a:t>Grosor:</a:t>
            </a:r>
            <a:r>
              <a:rPr lang="es-MX" dirty="0"/>
              <a:t> 1.1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1,900 N / 5 cm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Impermeable, transpirable, resistente a químicos</a:t>
            </a:r>
          </a:p>
          <a:p>
            <a:r>
              <a:rPr lang="es-MX" dirty="0"/>
              <a:t>Descripción técnica: Capas combinadas para lograr características específicas.</a:t>
            </a:r>
          </a:p>
          <a:p>
            <a:r>
              <a:rPr lang="es-MX" dirty="0"/>
              <a:t>Aplicaciones: Aplicaciones industriales especializadas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AD6196-95F6-84FC-8B57-900D686F5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B2870A-7868-7A26-BE38-83B9AA5643D8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26409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A422-0BE1-7AC5-0812-26D36B44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JIDO DE ALGODÓN RECUBIERTO DE SILICONA - Colmant Coated Fabrics">
            <a:extLst>
              <a:ext uri="{FF2B5EF4-FFF2-40B4-BE49-F238E27FC236}">
                <a16:creationId xmlns:a16="http://schemas.microsoft.com/office/drawing/2014/main" id="{6ACE6490-1624-74D0-976E-F335ABC47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26768" b="18"/>
          <a:stretch>
            <a:fillRect/>
          </a:stretch>
        </p:blipFill>
        <p:spPr bwMode="auto">
          <a:xfrm>
            <a:off x="3076577" y="1825624"/>
            <a:ext cx="2858402" cy="28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E6FECF-9665-6107-2789-281AB896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 recubierta de silicona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1AC8B-5B4C-D664-C09E-18FEAC80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Fibra de vidrio recubierta con silicona</a:t>
            </a:r>
          </a:p>
          <a:p>
            <a:r>
              <a:rPr lang="es-MX" b="1" dirty="0"/>
              <a:t>Peso por m²:</a:t>
            </a:r>
            <a:r>
              <a:rPr lang="es-MX" dirty="0"/>
              <a:t> 580 g/m²</a:t>
            </a:r>
          </a:p>
          <a:p>
            <a:r>
              <a:rPr lang="es-MX" b="1" dirty="0"/>
              <a:t>Grosor:</a:t>
            </a:r>
            <a:r>
              <a:rPr lang="es-MX" dirty="0"/>
              <a:t> 0.9 mm</a:t>
            </a:r>
          </a:p>
          <a:p>
            <a:r>
              <a:rPr lang="es-MX" b="1" dirty="0"/>
              <a:t>Resistencia térmica:</a:t>
            </a:r>
            <a:r>
              <a:rPr lang="es-MX" dirty="0"/>
              <a:t> 260°C continuo, 1,000°C intermitente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Resistente a químicos, ignífuga, impermeable</a:t>
            </a:r>
          </a:p>
          <a:p>
            <a:r>
              <a:rPr lang="es-MX" dirty="0"/>
              <a:t>Descripción técnica: Excelente resistencia química y a temperaturas extremas.</a:t>
            </a:r>
          </a:p>
          <a:p>
            <a:r>
              <a:rPr lang="es-MX" dirty="0"/>
              <a:t>Aplicaciones: Industria alimentaria, sellos, aislamiento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902746-6B11-2A84-DA18-C8E5F75D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50DCD3-4C71-7712-552D-A81C5FF04262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124925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E7C6-A659-AF99-3960-60944C2C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B84B05-2CFA-AEC3-B895-1F59DCF7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91" r="26459"/>
          <a:stretch>
            <a:fillRect/>
          </a:stretch>
        </p:blipFill>
        <p:spPr>
          <a:xfrm>
            <a:off x="3076576" y="1807124"/>
            <a:ext cx="2858400" cy="287548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22939-0D3B-4891-BCB4-CF254E88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Poliéster + membrana </a:t>
            </a:r>
            <a:r>
              <a:rPr lang="es-MX" dirty="0" err="1"/>
              <a:t>microporosa</a:t>
            </a:r>
            <a:endParaRPr lang="es-MX" dirty="0"/>
          </a:p>
          <a:p>
            <a:r>
              <a:rPr lang="es-MX" b="1" dirty="0"/>
              <a:t>Peso por m²:</a:t>
            </a:r>
            <a:r>
              <a:rPr lang="es-MX" dirty="0"/>
              <a:t> 220 g/m²</a:t>
            </a:r>
          </a:p>
          <a:p>
            <a:r>
              <a:rPr lang="es-MX" b="1" dirty="0"/>
              <a:t>Grosor:</a:t>
            </a:r>
            <a:r>
              <a:rPr lang="es-MX" dirty="0"/>
              <a:t> 0.4 mm</a:t>
            </a:r>
          </a:p>
          <a:p>
            <a:r>
              <a:rPr lang="es-MX" b="1" dirty="0"/>
              <a:t>Impermeabilidad:</a:t>
            </a:r>
            <a:r>
              <a:rPr lang="es-MX" dirty="0"/>
              <a:t> &gt;10,000 mm columna de agua</a:t>
            </a:r>
          </a:p>
          <a:p>
            <a:r>
              <a:rPr lang="es-MX" b="1" dirty="0"/>
              <a:t>Transpirabilidad:</a:t>
            </a:r>
            <a:r>
              <a:rPr lang="es-MX" dirty="0"/>
              <a:t> 8,000 g/m²/24h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Ligera, flexible, anti-UV</a:t>
            </a:r>
          </a:p>
          <a:p>
            <a:r>
              <a:rPr lang="es-MX" dirty="0"/>
              <a:t>Descripción técnica: Permite el paso del vapor pero no del agua líquida.</a:t>
            </a:r>
          </a:p>
          <a:p>
            <a:r>
              <a:rPr lang="es-MX" dirty="0"/>
              <a:t>Aplicaciones: Ropa técnica, carpas, cubiertas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EF1EEA-DB37-A7B0-832A-DA8BAFC4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BF384F-0187-D63C-34B8-B888155C0D69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C982420-1505-948D-D52B-BF90AD15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 impermeable transpirable</a:t>
            </a:r>
          </a:p>
        </p:txBody>
      </p:sp>
    </p:spTree>
    <p:extLst>
      <p:ext uri="{BB962C8B-B14F-4D97-AF65-F5344CB8AC3E}">
        <p14:creationId xmlns:p14="http://schemas.microsoft.com/office/powerpoint/2010/main" val="293062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7100-FBBA-369B-C96D-96411759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lla metálica de Kanthal - Fabricante de mallas de alambre tejido">
            <a:extLst>
              <a:ext uri="{FF2B5EF4-FFF2-40B4-BE49-F238E27FC236}">
                <a16:creationId xmlns:a16="http://schemas.microsoft.com/office/drawing/2014/main" id="{B3372828-4AB7-7317-F336-DE8E39CBE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5"/>
          <a:stretch>
            <a:fillRect/>
          </a:stretch>
        </p:blipFill>
        <p:spPr bwMode="auto">
          <a:xfrm>
            <a:off x="3076577" y="1807124"/>
            <a:ext cx="2858400" cy="28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CC3B2-D70F-8732-28E0-7D913D41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Acero inoxidable AISI 304</a:t>
            </a:r>
          </a:p>
          <a:p>
            <a:r>
              <a:rPr lang="es-MX" b="1" dirty="0"/>
              <a:t>Peso por m²:</a:t>
            </a:r>
            <a:r>
              <a:rPr lang="es-MX" dirty="0"/>
              <a:t> 1,150 g/m²</a:t>
            </a:r>
          </a:p>
          <a:p>
            <a:r>
              <a:rPr lang="es-MX" b="1" dirty="0"/>
              <a:t>Diámetro del alambre:</a:t>
            </a:r>
            <a:r>
              <a:rPr lang="es-MX" dirty="0"/>
              <a:t> 0.5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3,500 N / 5 cm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Resistente a corrosión, filtrante</a:t>
            </a:r>
          </a:p>
          <a:p>
            <a:r>
              <a:rPr lang="es-MX" dirty="0"/>
              <a:t>Descripción técnica: Tejido con hilos metálicos para resistencia y filtración.</a:t>
            </a:r>
          </a:p>
          <a:p>
            <a:r>
              <a:rPr lang="es-MX" dirty="0"/>
              <a:t>Aplicaciones: Filtración, protección, arquitectura decorativa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8F329B-20FB-1920-CFD4-3886216F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81D3DC-2EC5-A911-10E9-94B0B77AD654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F31394E-0804-5D8C-3B2E-768D15A4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 de malla metálica</a:t>
            </a:r>
          </a:p>
        </p:txBody>
      </p:sp>
    </p:spTree>
    <p:extLst>
      <p:ext uri="{BB962C8B-B14F-4D97-AF65-F5344CB8AC3E}">
        <p14:creationId xmlns:p14="http://schemas.microsoft.com/office/powerpoint/2010/main" val="9320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4A5D-B06E-D03C-C4A7-4A9060195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é telas son antiestáticas? - Grupo Abadye">
            <a:extLst>
              <a:ext uri="{FF2B5EF4-FFF2-40B4-BE49-F238E27FC236}">
                <a16:creationId xmlns:a16="http://schemas.microsoft.com/office/drawing/2014/main" id="{F02B6B3A-7916-9BE2-BB0A-7BA424E55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7"/>
          <a:stretch>
            <a:fillRect/>
          </a:stretch>
        </p:blipFill>
        <p:spPr bwMode="auto">
          <a:xfrm>
            <a:off x="3076578" y="1825625"/>
            <a:ext cx="2858400" cy="28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1D85D-A7BF-15C0-DC07-882B1F42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Poliéster con fibras de carbono conductivas</a:t>
            </a:r>
          </a:p>
          <a:p>
            <a:r>
              <a:rPr lang="es-MX" b="1" dirty="0"/>
              <a:t>Peso por m²:</a:t>
            </a:r>
            <a:r>
              <a:rPr lang="es-MX" dirty="0"/>
              <a:t> 200 g/m²</a:t>
            </a:r>
          </a:p>
          <a:p>
            <a:r>
              <a:rPr lang="es-MX" b="1" dirty="0"/>
              <a:t>Grosor:</a:t>
            </a:r>
            <a:r>
              <a:rPr lang="es-MX" dirty="0"/>
              <a:t> 0.3 mm</a:t>
            </a:r>
          </a:p>
          <a:p>
            <a:r>
              <a:rPr lang="es-MX" b="1" dirty="0"/>
              <a:t>Resistencia superficial:</a:t>
            </a:r>
            <a:r>
              <a:rPr lang="es-MX" dirty="0"/>
              <a:t> 10⁶ – 10⁹ Ω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Disipa cargas eléctricas, resistente a químicos</a:t>
            </a:r>
          </a:p>
          <a:p>
            <a:r>
              <a:rPr lang="es-MX" dirty="0"/>
              <a:t>Descripción técnica: Evita acumulación de electricidad estática.</a:t>
            </a:r>
          </a:p>
          <a:p>
            <a:r>
              <a:rPr lang="es-MX" dirty="0"/>
              <a:t>Aplicaciones: Industria electrónica, salas limpias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E37FA3-4B4B-2109-21EC-E28E7F14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7B936E-3849-828E-B333-BC72810FDB32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B488B97-6350-1DB5-A6A5-12251F89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 antiestática</a:t>
            </a:r>
          </a:p>
        </p:txBody>
      </p:sp>
    </p:spTree>
    <p:extLst>
      <p:ext uri="{BB962C8B-B14F-4D97-AF65-F5344CB8AC3E}">
        <p14:creationId xmlns:p14="http://schemas.microsoft.com/office/powerpoint/2010/main" val="202395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CCC0-A4E3-399D-091D-D523D747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la reforzada de acero inoxidable de la fibra de vidrio - Xuancheng,  Anhui, China - Ningguo BST Thermal Products Co.,Ltd">
            <a:extLst>
              <a:ext uri="{FF2B5EF4-FFF2-40B4-BE49-F238E27FC236}">
                <a16:creationId xmlns:a16="http://schemas.microsoft.com/office/drawing/2014/main" id="{C20FF2F9-04F1-5649-4C78-AA40AD7B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7" y="1825625"/>
            <a:ext cx="2858400" cy="28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B8B35-A8BE-B72C-A862-C3E792E1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60% fibra de vidrio, 40% PTFE</a:t>
            </a:r>
          </a:p>
          <a:p>
            <a:r>
              <a:rPr lang="es-MX" b="1" dirty="0"/>
              <a:t>Peso por m²:</a:t>
            </a:r>
            <a:r>
              <a:rPr lang="es-MX" dirty="0"/>
              <a:t> 580 g/m²</a:t>
            </a:r>
          </a:p>
          <a:p>
            <a:r>
              <a:rPr lang="es-MX" b="1" dirty="0"/>
              <a:t>Grosor:</a:t>
            </a:r>
            <a:r>
              <a:rPr lang="es-MX" dirty="0"/>
              <a:t> 0.8 mm</a:t>
            </a:r>
          </a:p>
          <a:p>
            <a:r>
              <a:rPr lang="es-MX" b="1" dirty="0"/>
              <a:t>Resistencia térmica:</a:t>
            </a:r>
            <a:r>
              <a:rPr lang="es-MX" dirty="0"/>
              <a:t> 550°C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2,800 N / 5 cm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Incombustible, alta rigidez, aislante</a:t>
            </a:r>
          </a:p>
          <a:p>
            <a:r>
              <a:rPr lang="es-MX" dirty="0"/>
              <a:t>Descripción técnica: Alta resistencia térmica y mecánica.</a:t>
            </a:r>
          </a:p>
          <a:p>
            <a:r>
              <a:rPr lang="es-MX" dirty="0"/>
              <a:t>Aplicaciones: Aislamiento, refuerzos estructurales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AE8068-67CB-2B87-97D7-59828FC9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0F98D9-AF8C-AA12-CC94-A546523BF77C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96E6AB-AB21-2A60-8D8E-47411EBF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ES" b="1" dirty="0"/>
              <a:t>Tela reforzada con fibra de vidrio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654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4A1BC-B3BA-5785-1ED4-9551D65B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Poliéster revestido de vinilo (PVC)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5BFC5-9D30-8BB4-2D69-2D5AF18F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70% poliéster, 30% PVC</a:t>
            </a:r>
          </a:p>
          <a:p>
            <a:r>
              <a:rPr lang="es-MX" b="1" dirty="0"/>
              <a:t>Peso por m²:</a:t>
            </a:r>
            <a:r>
              <a:rPr lang="es-MX" dirty="0"/>
              <a:t> 610 g/m²</a:t>
            </a:r>
          </a:p>
          <a:p>
            <a:r>
              <a:rPr lang="es-MX" b="1" dirty="0"/>
              <a:t>Grosor:</a:t>
            </a:r>
            <a:r>
              <a:rPr lang="es-MX" dirty="0"/>
              <a:t> 0.50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2,200 N / 5 cm</a:t>
            </a:r>
          </a:p>
          <a:p>
            <a:r>
              <a:rPr lang="es-MX" b="1" dirty="0"/>
              <a:t>Resistencia al desgarro:</a:t>
            </a:r>
            <a:r>
              <a:rPr lang="es-MX" dirty="0"/>
              <a:t> 280 N / 5 cm</a:t>
            </a:r>
          </a:p>
          <a:p>
            <a:r>
              <a:rPr lang="es-MX" b="1" dirty="0"/>
              <a:t>Temperatura de trabajo:</a:t>
            </a:r>
            <a:r>
              <a:rPr lang="es-MX" dirty="0"/>
              <a:t> -30°C a 70°C</a:t>
            </a:r>
          </a:p>
          <a:p>
            <a:r>
              <a:rPr lang="es-MX" b="1" dirty="0"/>
              <a:t>Impermeabilidad:</a:t>
            </a:r>
            <a:r>
              <a:rPr lang="es-MX" dirty="0"/>
              <a:t> 100%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Alta resistencia UV, ignífugo opcional</a:t>
            </a:r>
          </a:p>
          <a:p>
            <a:r>
              <a:rPr lang="es-MX" dirty="0"/>
              <a:t>Descripción técnica: Malla de poliéster con recubrimiento de PVC, alta resistencia a tracción y repelencia al agua.</a:t>
            </a:r>
          </a:p>
          <a:p>
            <a:r>
              <a:rPr lang="es-MX" dirty="0"/>
              <a:t>Aplicaciones: Estructuras flexibles, lonas, carpas, membranas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2407BE-72F6-0FF5-748D-08413A01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pic>
        <p:nvPicPr>
          <p:cNvPr id="6" name="Imagen 5" descr="tela de poliéster recubierta de vinilo de 18 oz versátil y duradera:  Alibaba.com">
            <a:extLst>
              <a:ext uri="{FF2B5EF4-FFF2-40B4-BE49-F238E27FC236}">
                <a16:creationId xmlns:a16="http://schemas.microsoft.com/office/drawing/2014/main" id="{0A012A83-EF39-5EF3-F271-E21455E8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27" y="182562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1EC7B5-B745-87B0-3995-BD7693602169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164938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FAAA-03A2-B5D8-A636-025093673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C1F62-AE88-FDEE-6EDF-7C774B64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 técnica no tejida (</a:t>
            </a:r>
            <a:r>
              <a:rPr lang="es-MX" b="1" dirty="0" err="1"/>
              <a:t>Tyvek</a:t>
            </a:r>
            <a:r>
              <a:rPr lang="es-MX" b="1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59D53-10AF-9738-6F0D-E544FEF4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polietileno de alta densidad (HDPE)</a:t>
            </a:r>
          </a:p>
          <a:p>
            <a:r>
              <a:rPr lang="es-MX" b="1" dirty="0"/>
              <a:t>Peso por m²:</a:t>
            </a:r>
            <a:r>
              <a:rPr lang="es-MX" dirty="0"/>
              <a:t> 105 g/m²</a:t>
            </a:r>
          </a:p>
          <a:p>
            <a:r>
              <a:rPr lang="es-MX" b="1" dirty="0"/>
              <a:t>Grosor:</a:t>
            </a:r>
            <a:r>
              <a:rPr lang="es-MX" dirty="0"/>
              <a:t> 0.15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750 N / 5 cm</a:t>
            </a:r>
          </a:p>
          <a:p>
            <a:r>
              <a:rPr lang="es-MX" b="1" dirty="0"/>
              <a:t>Resistencia al desgarro:</a:t>
            </a:r>
            <a:r>
              <a:rPr lang="es-MX" dirty="0"/>
              <a:t> 60 N / 5 cm</a:t>
            </a:r>
          </a:p>
          <a:p>
            <a:r>
              <a:rPr lang="es-MX" b="1" dirty="0"/>
              <a:t>Temperatura de trabajo:</a:t>
            </a:r>
            <a:r>
              <a:rPr lang="es-MX" dirty="0"/>
              <a:t> -75°C a 110°C</a:t>
            </a:r>
          </a:p>
          <a:p>
            <a:r>
              <a:rPr lang="es-MX" b="1" dirty="0"/>
              <a:t>Permeabilidad al aire:</a:t>
            </a:r>
            <a:r>
              <a:rPr lang="es-MX" dirty="0"/>
              <a:t> 1.5 L/m²/s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Transpirable, repelente a líquidos, antiestático</a:t>
            </a:r>
          </a:p>
          <a:p>
            <a:r>
              <a:rPr lang="es-MX" dirty="0"/>
              <a:t>Descripción técnica: Microfibras unidas sin tejido, buena resistencia al agua y baja degradación ambiental.</a:t>
            </a:r>
          </a:p>
          <a:p>
            <a:r>
              <a:rPr lang="es-MX" dirty="0"/>
              <a:t>Aplicaciones: Bolsas desechables, geotextiles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D7A7C0-050A-9D0F-BFA9-F0677007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4E51BE9-837A-008D-84CD-C5D5FD5F6A6D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  <p:pic>
        <p:nvPicPr>
          <p:cNvPr id="4" name="Imagen 3" descr="Tyvek Tela Dupont Tyvek cortada a medida Suministros de costura Ancho ancho  amplio - Sliver Color CH-19707 - Etsy México">
            <a:extLst>
              <a:ext uri="{FF2B5EF4-FFF2-40B4-BE49-F238E27FC236}">
                <a16:creationId xmlns:a16="http://schemas.microsoft.com/office/drawing/2014/main" id="{A9E1ED05-8120-8412-0821-770ACE27454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7" y="1825625"/>
            <a:ext cx="2858400" cy="285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77D8-08A8-24AA-48B3-92EE69D0C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6 Interesting Facts to Learn about Geotextiles">
            <a:extLst>
              <a:ext uri="{FF2B5EF4-FFF2-40B4-BE49-F238E27FC236}">
                <a16:creationId xmlns:a16="http://schemas.microsoft.com/office/drawing/2014/main" id="{99413303-715D-4E76-B217-B30E8333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2"/>
          <a:stretch>
            <a:fillRect/>
          </a:stretch>
        </p:blipFill>
        <p:spPr bwMode="auto">
          <a:xfrm>
            <a:off x="3076578" y="1825624"/>
            <a:ext cx="2858400" cy="28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514820-4806-AD71-E76E-B7763063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Textiles técnicos / geotextiles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5C660-D140-E190-97DB-80D9A62C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polipropileno no tejido</a:t>
            </a:r>
          </a:p>
          <a:p>
            <a:r>
              <a:rPr lang="es-MX" b="1" dirty="0"/>
              <a:t>Peso por m²:</a:t>
            </a:r>
            <a:r>
              <a:rPr lang="es-MX" dirty="0"/>
              <a:t> 250 g/m²</a:t>
            </a:r>
          </a:p>
          <a:p>
            <a:r>
              <a:rPr lang="es-MX" b="1" dirty="0"/>
              <a:t>Grosor:</a:t>
            </a:r>
            <a:r>
              <a:rPr lang="es-MX" dirty="0"/>
              <a:t> 2.0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1,800 N / 5 cm</a:t>
            </a:r>
          </a:p>
          <a:p>
            <a:r>
              <a:rPr lang="es-MX" b="1" dirty="0"/>
              <a:t>Resistencia al punzonado:</a:t>
            </a:r>
            <a:r>
              <a:rPr lang="es-MX" dirty="0"/>
              <a:t> 580 N</a:t>
            </a:r>
          </a:p>
          <a:p>
            <a:r>
              <a:rPr lang="es-MX" b="1" dirty="0"/>
              <a:t>Temperatura de trabajo:</a:t>
            </a:r>
            <a:r>
              <a:rPr lang="es-MX" dirty="0"/>
              <a:t> -40°C a 90°C</a:t>
            </a:r>
          </a:p>
          <a:p>
            <a:r>
              <a:rPr lang="es-MX" b="1" dirty="0"/>
              <a:t>Permeabilidad al agua:</a:t>
            </a:r>
            <a:r>
              <a:rPr lang="es-MX" dirty="0"/>
              <a:t> 80 L/m²/s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Filtración y separación de suelos</a:t>
            </a:r>
          </a:p>
          <a:p>
            <a:r>
              <a:rPr lang="es-MX" dirty="0"/>
              <a:t>Descripción técnica: Fibras con alto desempeño mecánico o térmico, muchas veces no tejidas.</a:t>
            </a:r>
          </a:p>
          <a:p>
            <a:r>
              <a:rPr lang="es-MX" dirty="0"/>
              <a:t>Aplicaciones: Filtración, estabilización de suelos, construcción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5BCA68-5696-8199-C2A4-C76CE114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A5C583-3589-97AC-E0DE-1025E89C7AF9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85738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AFC4D-3493-D76A-04F5-3DA54074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RLIN Tejido By SPRADLING®">
            <a:extLst>
              <a:ext uri="{FF2B5EF4-FFF2-40B4-BE49-F238E27FC236}">
                <a16:creationId xmlns:a16="http://schemas.microsoft.com/office/drawing/2014/main" id="{F5A988C1-F305-6459-5201-F3A01533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1"/>
          <a:stretch>
            <a:fillRect/>
          </a:stretch>
        </p:blipFill>
        <p:spPr bwMode="auto">
          <a:xfrm>
            <a:off x="3076577" y="1829593"/>
            <a:ext cx="2858401" cy="2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7E7A31-6EAE-7EAC-7433-316D45F1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Telas ignífugas (</a:t>
            </a:r>
            <a:r>
              <a:rPr lang="es-MX" b="1" dirty="0" err="1"/>
              <a:t>Marlan</a:t>
            </a:r>
            <a:r>
              <a:rPr lang="es-MX" b="1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8275EB-F8BE-C8B9-D0EA-722EC380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50% lana, 50% fibra FR (</a:t>
            </a:r>
            <a:r>
              <a:rPr lang="es-MX" dirty="0" err="1"/>
              <a:t>flame</a:t>
            </a:r>
            <a:r>
              <a:rPr lang="es-MX" dirty="0"/>
              <a:t> </a:t>
            </a:r>
            <a:r>
              <a:rPr lang="es-MX" dirty="0" err="1"/>
              <a:t>retardant</a:t>
            </a:r>
            <a:r>
              <a:rPr lang="es-MX" dirty="0"/>
              <a:t>)</a:t>
            </a:r>
          </a:p>
          <a:p>
            <a:r>
              <a:rPr lang="es-MX" b="1" dirty="0"/>
              <a:t>Peso por m²:</a:t>
            </a:r>
            <a:r>
              <a:rPr lang="es-MX" dirty="0"/>
              <a:t> 450 g/m²</a:t>
            </a:r>
          </a:p>
          <a:p>
            <a:r>
              <a:rPr lang="es-MX" b="1" dirty="0"/>
              <a:t>Grosor:</a:t>
            </a:r>
            <a:r>
              <a:rPr lang="es-MX" dirty="0"/>
              <a:t> 1.5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1,300 N / 5 cm</a:t>
            </a:r>
          </a:p>
          <a:p>
            <a:r>
              <a:rPr lang="es-MX" b="1" dirty="0"/>
              <a:t>Resistencia térmica:</a:t>
            </a:r>
            <a:r>
              <a:rPr lang="es-MX" dirty="0"/>
              <a:t> Hasta 1,000°C (salpicaduras de metal fundido)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</a:t>
            </a:r>
            <a:r>
              <a:rPr lang="es-MX" dirty="0" err="1"/>
              <a:t>Autoextinguible</a:t>
            </a:r>
            <a:r>
              <a:rPr lang="es-MX" dirty="0"/>
              <a:t>, resistente a chispas y proyecciones de metal</a:t>
            </a:r>
          </a:p>
          <a:p>
            <a:r>
              <a:rPr lang="es-MX" dirty="0"/>
              <a:t>Descripción técnica: Combinación de lana y fibra FR; resistente a salpicaduras de metal fundido.</a:t>
            </a:r>
          </a:p>
          <a:p>
            <a:r>
              <a:rPr lang="es-MX" dirty="0"/>
              <a:t>Aplicaciones: Ropa de protección para fundiciones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0E0B42-766D-C685-BB78-D0964A2A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64D7C2-41B2-258C-F99A-5A90E4545B5F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140466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98781-B1A2-DA38-B166-6C2EA68E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Qué es el Kevlar?: Propiedades y Usos - Rubix Servicios">
            <a:extLst>
              <a:ext uri="{FF2B5EF4-FFF2-40B4-BE49-F238E27FC236}">
                <a16:creationId xmlns:a16="http://schemas.microsoft.com/office/drawing/2014/main" id="{875F4774-1FA3-95F0-8E80-2B6948E2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5"/>
          <a:stretch>
            <a:fillRect/>
          </a:stretch>
        </p:blipFill>
        <p:spPr bwMode="auto">
          <a:xfrm>
            <a:off x="3076577" y="1825625"/>
            <a:ext cx="2858401" cy="2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C2A5C5-CD5F-5B6F-84D9-1F6ACCE2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Cordura®, Kevlar®, aramidas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06BFE-5471-007F-A6A2-D83C1404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60% poliamida de alta tenacidad, 40% aramida (Kevlar®)</a:t>
            </a:r>
          </a:p>
          <a:p>
            <a:r>
              <a:rPr lang="es-MX" b="1" dirty="0"/>
              <a:t>Peso por m²:</a:t>
            </a:r>
            <a:r>
              <a:rPr lang="es-MX" dirty="0"/>
              <a:t> 360 g/m²</a:t>
            </a:r>
          </a:p>
          <a:p>
            <a:r>
              <a:rPr lang="es-MX" b="1" dirty="0"/>
              <a:t>Grosor:</a:t>
            </a:r>
            <a:r>
              <a:rPr lang="es-MX" dirty="0"/>
              <a:t> 0.8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3,000 N / 5 cm</a:t>
            </a:r>
          </a:p>
          <a:p>
            <a:r>
              <a:rPr lang="es-MX" b="1" dirty="0"/>
              <a:t>Resistencia a abrasión:</a:t>
            </a:r>
            <a:r>
              <a:rPr lang="es-MX" dirty="0"/>
              <a:t> &gt; 20,000 ciclos </a:t>
            </a:r>
            <a:r>
              <a:rPr lang="es-MX" dirty="0" err="1"/>
              <a:t>Martindale</a:t>
            </a:r>
            <a:endParaRPr lang="es-MX" dirty="0"/>
          </a:p>
          <a:p>
            <a:r>
              <a:rPr lang="es-MX" b="1" dirty="0"/>
              <a:t>Resistencia térmica:</a:t>
            </a:r>
            <a:r>
              <a:rPr lang="es-MX" dirty="0"/>
              <a:t> 425°C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Alta resistencia a cortes, químicos y abrasión</a:t>
            </a:r>
          </a:p>
          <a:p>
            <a:r>
              <a:rPr lang="es-MX" dirty="0"/>
              <a:t>Descripción técnica: Materiales diseñados para alta resistencia a abrasión, químicos y tracción.</a:t>
            </a:r>
          </a:p>
          <a:p>
            <a:r>
              <a:rPr lang="es-MX" dirty="0"/>
              <a:t>Aplicaciones: Tapicerías industriales, vestuario de seguridad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19AB98-9CBB-30E2-A386-300F23358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20357-9113-3E79-DB56-27511A27B4E9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222469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D9976-9B70-8FED-B590-A154E1F45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ubra la versatilidad de la sarga reciclada en la moda sostenible">
            <a:extLst>
              <a:ext uri="{FF2B5EF4-FFF2-40B4-BE49-F238E27FC236}">
                <a16:creationId xmlns:a16="http://schemas.microsoft.com/office/drawing/2014/main" id="{3F5F91F6-0853-453F-9FE2-C490B837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3"/>
          <a:stretch>
            <a:fillRect/>
          </a:stretch>
        </p:blipFill>
        <p:spPr bwMode="auto">
          <a:xfrm>
            <a:off x="3076577" y="1825625"/>
            <a:ext cx="2858401" cy="285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9156A6-73A5-228F-C0DC-C68F5B0E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Tejido entrecruzado (</a:t>
            </a:r>
            <a:r>
              <a:rPr lang="es-MX" b="1" dirty="0" err="1"/>
              <a:t>leno</a:t>
            </a:r>
            <a:r>
              <a:rPr lang="es-MX" b="1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0409D0-F0C3-44C3-6672-65D30EC1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polietileno de alta densidad (HDPE)</a:t>
            </a:r>
          </a:p>
          <a:p>
            <a:r>
              <a:rPr lang="es-MX" b="1" dirty="0"/>
              <a:t>Peso por m²:</a:t>
            </a:r>
            <a:r>
              <a:rPr lang="es-MX" dirty="0"/>
              <a:t> 180 g/m²</a:t>
            </a:r>
          </a:p>
          <a:p>
            <a:r>
              <a:rPr lang="es-MX" b="1" dirty="0"/>
              <a:t>Grosor:</a:t>
            </a:r>
            <a:r>
              <a:rPr lang="es-MX" dirty="0"/>
              <a:t> 0.35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1,200 N / 5 cm</a:t>
            </a:r>
          </a:p>
          <a:p>
            <a:r>
              <a:rPr lang="es-MX" b="1" dirty="0"/>
              <a:t>Resistencia al desgarro:</a:t>
            </a:r>
            <a:r>
              <a:rPr lang="es-MX" dirty="0"/>
              <a:t> 120 N / 5 cm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Estable dimensionalmente, resistente a UV</a:t>
            </a:r>
          </a:p>
          <a:p>
            <a:r>
              <a:rPr lang="es-MX" dirty="0"/>
              <a:t>Descripción técnica: Estructura de malla abierta, duradera y estable.</a:t>
            </a:r>
          </a:p>
          <a:p>
            <a:r>
              <a:rPr lang="es-MX" dirty="0"/>
              <a:t>Aplicaciones: Mosquiteros, bolsas de productos, arquitectura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D44B5-23FD-7CF2-2795-727F5EBB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A5F7026-46CD-CEA1-9DAD-1907C3B97B08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273393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35E93-B99B-B139-0FBE-70D0B4FF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odo sobre el tejido acrílico: propiedades, producción y beneficios de esta  versátil fibra - Topfilterbag">
            <a:extLst>
              <a:ext uri="{FF2B5EF4-FFF2-40B4-BE49-F238E27FC236}">
                <a16:creationId xmlns:a16="http://schemas.microsoft.com/office/drawing/2014/main" id="{0644156C-96A3-DE1D-AA7C-E21886B2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6"/>
          <a:stretch>
            <a:fillRect/>
          </a:stretch>
        </p:blipFill>
        <p:spPr bwMode="auto">
          <a:xfrm>
            <a:off x="3076577" y="1825624"/>
            <a:ext cx="2858401" cy="28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B5638D-46CE-6B0A-A9F2-C43E2BAC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Fibras acrílicas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756F6-604A-07D8-7829-4F695485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acrílico</a:t>
            </a:r>
          </a:p>
          <a:p>
            <a:r>
              <a:rPr lang="es-MX" b="1" dirty="0"/>
              <a:t>Peso por m²:</a:t>
            </a:r>
            <a:r>
              <a:rPr lang="es-MX" dirty="0"/>
              <a:t> 290 g/m²</a:t>
            </a:r>
          </a:p>
          <a:p>
            <a:r>
              <a:rPr lang="es-MX" b="1" dirty="0"/>
              <a:t>Grosor:</a:t>
            </a:r>
            <a:r>
              <a:rPr lang="es-MX" dirty="0"/>
              <a:t> 0.9 mm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950 N / 5 cm</a:t>
            </a:r>
          </a:p>
          <a:p>
            <a:r>
              <a:rPr lang="es-MX" b="1" dirty="0"/>
              <a:t>Resistencia a la luz solar:</a:t>
            </a:r>
            <a:r>
              <a:rPr lang="es-MX" dirty="0"/>
              <a:t> 7/8 (escala Blue </a:t>
            </a:r>
            <a:r>
              <a:rPr lang="es-MX" dirty="0" err="1"/>
              <a:t>Wool</a:t>
            </a:r>
            <a:r>
              <a:rPr lang="es-MX" dirty="0"/>
              <a:t>)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Resistente a moho y humedad</a:t>
            </a:r>
          </a:p>
          <a:p>
            <a:r>
              <a:rPr lang="es-MX" dirty="0"/>
              <a:t>Descripción técnica: Sintéticas, resistentes al desgaste, usadas como alternativa a la lana.</a:t>
            </a:r>
          </a:p>
          <a:p>
            <a:r>
              <a:rPr lang="es-MX" dirty="0"/>
              <a:t>Aplicaciones: Tapicería, alfombras industriales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2EDEEC-85FF-BA23-8FB9-B7E5D08E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419A08-86D2-85F1-F231-DD3256F42100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120209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AE60-F819-BB44-AE5D-2D8E95AE4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52A894-DFDE-6E8B-E864-5ACC3B1D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7" y="1825624"/>
            <a:ext cx="2858401" cy="28544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941B33-2520-A3D9-2C27-1EB77671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28" y="365125"/>
            <a:ext cx="8276771" cy="1325563"/>
          </a:xfrm>
        </p:spPr>
        <p:txBody>
          <a:bodyPr/>
          <a:lstStyle/>
          <a:p>
            <a:r>
              <a:rPr lang="es-MX" b="1" dirty="0"/>
              <a:t>Telas resistentes a altas temperaturas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5E67D-6DEA-6B43-64D3-7FE08DE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30" y="1825625"/>
            <a:ext cx="576247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Composición:</a:t>
            </a:r>
            <a:r>
              <a:rPr lang="es-MX" dirty="0"/>
              <a:t> 100% fibra de sílice tratada</a:t>
            </a:r>
          </a:p>
          <a:p>
            <a:r>
              <a:rPr lang="es-MX" b="1" dirty="0"/>
              <a:t>Peso por m²:</a:t>
            </a:r>
            <a:r>
              <a:rPr lang="es-MX" dirty="0"/>
              <a:t> 1,050 g/m²</a:t>
            </a:r>
          </a:p>
          <a:p>
            <a:r>
              <a:rPr lang="es-MX" b="1" dirty="0"/>
              <a:t>Grosor:</a:t>
            </a:r>
            <a:r>
              <a:rPr lang="es-MX" dirty="0"/>
              <a:t> 1.2 mm</a:t>
            </a:r>
          </a:p>
          <a:p>
            <a:r>
              <a:rPr lang="es-MX" b="1" dirty="0"/>
              <a:t>Resistencia térmica:</a:t>
            </a:r>
            <a:r>
              <a:rPr lang="es-MX" dirty="0"/>
              <a:t> 1,000°C (corto plazo), 800°C (continuo)</a:t>
            </a:r>
          </a:p>
          <a:p>
            <a:r>
              <a:rPr lang="es-MX" b="1" dirty="0"/>
              <a:t>Resistencia a tracción:</a:t>
            </a:r>
            <a:r>
              <a:rPr lang="es-MX" dirty="0"/>
              <a:t> 1,500 N / 5 cm</a:t>
            </a:r>
          </a:p>
          <a:p>
            <a:r>
              <a:rPr lang="es-MX" b="1" dirty="0"/>
              <a:t>Propiedades especiales:</a:t>
            </a:r>
            <a:r>
              <a:rPr lang="es-MX" dirty="0"/>
              <a:t> Aislante térmico, no inflamable</a:t>
            </a:r>
          </a:p>
          <a:p>
            <a:r>
              <a:rPr lang="es-MX" dirty="0"/>
              <a:t>Descripción técnica: Diseñadas para soportar temperaturas extremas.</a:t>
            </a:r>
          </a:p>
          <a:p>
            <a:r>
              <a:rPr lang="es-MX" dirty="0"/>
              <a:t>Aplicaciones: Protección térmica, industrias de alta temperatura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2126EA-D403-C2B7-C817-23E46658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6825" cy="68963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52F66-FAA1-E707-A8B3-43B8C0EEE3BA}"/>
              </a:ext>
            </a:extLst>
          </p:cNvPr>
          <p:cNvSpPr txBox="1"/>
          <p:nvPr/>
        </p:nvSpPr>
        <p:spPr>
          <a:xfrm>
            <a:off x="3077028" y="6311900"/>
            <a:ext cx="82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D62E4C"/>
                </a:solidFill>
              </a:rPr>
              <a:t>Para obtener cotización, por favor contacte a un asesor de ventas</a:t>
            </a:r>
          </a:p>
        </p:txBody>
      </p:sp>
    </p:spTree>
    <p:extLst>
      <p:ext uri="{BB962C8B-B14F-4D97-AF65-F5344CB8AC3E}">
        <p14:creationId xmlns:p14="http://schemas.microsoft.com/office/powerpoint/2010/main" val="303746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1353</Words>
  <Application>Microsoft Office PowerPoint</Application>
  <PresentationFormat>Panorámica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Poliéster revestido de vinilo (PVC)</vt:lpstr>
      <vt:lpstr>Tela técnica no tejida (Tyvek)</vt:lpstr>
      <vt:lpstr>Textiles técnicos / geotextiles</vt:lpstr>
      <vt:lpstr>Telas ignífugas (Marlan)</vt:lpstr>
      <vt:lpstr>Cordura®, Kevlar®, aramidas</vt:lpstr>
      <vt:lpstr>Tejido entrecruzado (leno)</vt:lpstr>
      <vt:lpstr>Fibras acrílicas</vt:lpstr>
      <vt:lpstr>Telas resistentes a altas temperaturas</vt:lpstr>
      <vt:lpstr>Geotextil (poliéster no tejido)</vt:lpstr>
      <vt:lpstr>Telas técnicas multi-capa</vt:lpstr>
      <vt:lpstr>Tela recubierta de silicona</vt:lpstr>
      <vt:lpstr>Tela impermeable transpirable</vt:lpstr>
      <vt:lpstr>Tela de malla metálica</vt:lpstr>
      <vt:lpstr>Tela antiestática</vt:lpstr>
      <vt:lpstr>Tela reforzada con fibra de vidrio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thepumacast@live.com</dc:creator>
  <cp:lastModifiedBy>thepumacast@live.com</cp:lastModifiedBy>
  <cp:revision>1</cp:revision>
  <dcterms:created xsi:type="dcterms:W3CDTF">2025-08-13T17:47:24Z</dcterms:created>
  <dcterms:modified xsi:type="dcterms:W3CDTF">2025-08-13T18:19:27Z</dcterms:modified>
</cp:coreProperties>
</file>